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324" r:id="rId3"/>
    <p:sldId id="361" r:id="rId4"/>
    <p:sldId id="350" r:id="rId5"/>
    <p:sldId id="363" r:id="rId6"/>
    <p:sldId id="362" r:id="rId7"/>
    <p:sldId id="390" r:id="rId8"/>
    <p:sldId id="364" r:id="rId9"/>
    <p:sldId id="365" r:id="rId10"/>
    <p:sldId id="372" r:id="rId11"/>
    <p:sldId id="366" r:id="rId12"/>
    <p:sldId id="391" r:id="rId13"/>
    <p:sldId id="341" r:id="rId14"/>
    <p:sldId id="368" r:id="rId15"/>
    <p:sldId id="367" r:id="rId16"/>
    <p:sldId id="369" r:id="rId17"/>
    <p:sldId id="373" r:id="rId18"/>
    <p:sldId id="370" r:id="rId19"/>
    <p:sldId id="389" r:id="rId20"/>
    <p:sldId id="371" r:id="rId21"/>
    <p:sldId id="374" r:id="rId22"/>
    <p:sldId id="375" r:id="rId23"/>
    <p:sldId id="376" r:id="rId24"/>
    <p:sldId id="377" r:id="rId25"/>
    <p:sldId id="379" r:id="rId26"/>
    <p:sldId id="388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545"/>
    <a:srgbClr val="7A7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810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73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161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106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96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5148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5713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620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600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070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81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899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444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9955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8418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709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66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21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60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037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148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62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425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60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4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12/09/2024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sz="6000" dirty="0">
                <a:solidFill>
                  <a:srgbClr val="FFC000"/>
                </a:solidFill>
              </a:rPr>
              <a:t>+</a:t>
            </a:r>
            <a:r>
              <a:rPr lang="pt-BR" sz="6000" dirty="0"/>
              <a:t>Devs</a:t>
            </a:r>
            <a:r>
              <a:rPr lang="pt-BR" sz="6000" i="1" dirty="0">
                <a:solidFill>
                  <a:srgbClr val="FFC000"/>
                </a:solidFill>
              </a:rPr>
              <a:t>2</a:t>
            </a:r>
            <a:r>
              <a:rPr lang="pt-BR" sz="6000" dirty="0"/>
              <a:t>Blu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400" dirty="0"/>
              <a:t>Linguagem de programação JAVA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2971E0-B930-20E7-A4E3-72AAA8C191F7}"/>
              </a:ext>
            </a:extLst>
          </p:cNvPr>
          <p:cNvSpPr/>
          <p:nvPr/>
        </p:nvSpPr>
        <p:spPr>
          <a:xfrm>
            <a:off x="2835966" y="1372471"/>
            <a:ext cx="9356034" cy="1168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DEDCB7-24CC-225A-9126-5A7789ED0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36" y="1436456"/>
            <a:ext cx="1981200" cy="10382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D5A6DF-6A30-4E03-BD30-4F684757336D}"/>
              </a:ext>
            </a:extLst>
          </p:cNvPr>
          <p:cNvSpPr txBox="1"/>
          <p:nvPr/>
        </p:nvSpPr>
        <p:spPr>
          <a:xfrm>
            <a:off x="8494643" y="6004099"/>
            <a:ext cx="3220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      </a:t>
            </a:r>
            <a:r>
              <a:rPr lang="pt-BR" sz="2400" b="1" dirty="0">
                <a:solidFill>
                  <a:schemeClr val="bg1"/>
                </a:solidFill>
              </a:rPr>
              <a:t>Profª. Heloisa Moura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95061"/>
            <a:ext cx="10476658" cy="4962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Operador ternário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  <a:t>Podemos utilizar também o operador ternário encadeado ou seja um condicional ternário dentro do outro.</a:t>
            </a:r>
          </a:p>
          <a:p>
            <a:pPr marL="0" indent="0">
              <a:buNone/>
            </a:pPr>
            <a:r>
              <a:rPr lang="pt-BR" sz="2800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  <a:t>Exemplo prático:</a:t>
            </a:r>
          </a:p>
          <a:p>
            <a:pPr marL="0" indent="0">
              <a:buNone/>
            </a:pPr>
            <a:endParaRPr lang="pt-BR" sz="2800" dirty="0">
              <a:solidFill>
                <a:schemeClr val="tx1">
                  <a:lumMod val="85000"/>
                </a:schemeClr>
              </a:solidFill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2B772D-694D-FC71-03EB-A6296BEB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8" y="4133349"/>
            <a:ext cx="10332643" cy="155146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BC72D7B-8EAD-517F-391F-FF1369D2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9410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28800"/>
            <a:ext cx="10476658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/>
              <a:t>Exemplo prático</a:t>
            </a:r>
            <a:br>
              <a:rPr lang="pt-BR" sz="3200" b="1" dirty="0"/>
            </a:br>
            <a:r>
              <a:rPr lang="pt-BR" sz="2800" b="0" i="0" dirty="0">
                <a:effectLst/>
              </a:rPr>
              <a:t>Suponha que você está desenvolvendo um software para controle de estoque que precisa informar como está a quantidade de itens de cada produto: </a:t>
            </a:r>
          </a:p>
          <a:p>
            <a:r>
              <a:rPr lang="pt-BR" sz="2800" dirty="0"/>
              <a:t>S</a:t>
            </a:r>
            <a:r>
              <a:rPr lang="pt-BR" sz="2800" b="0" i="0" dirty="0">
                <a:effectLst/>
              </a:rPr>
              <a:t>e suficiente, para quantidades superiores a 100; </a:t>
            </a:r>
            <a:endParaRPr lang="pt-BR" sz="2800" dirty="0"/>
          </a:p>
          <a:p>
            <a:r>
              <a:rPr lang="pt-BR" sz="2800" dirty="0"/>
              <a:t>E</a:t>
            </a:r>
            <a:r>
              <a:rPr lang="pt-BR" sz="2800" b="0" i="0" dirty="0">
                <a:effectLst/>
              </a:rPr>
              <a:t>m alerta, para quantidades entre 100 e 50; </a:t>
            </a:r>
            <a:endParaRPr lang="pt-BR" sz="2800" dirty="0"/>
          </a:p>
          <a:p>
            <a:r>
              <a:rPr lang="pt-BR" sz="2800" dirty="0"/>
              <a:t>A</a:t>
            </a:r>
            <a:r>
              <a:rPr lang="pt-BR" sz="2800" b="0" i="0" dirty="0">
                <a:effectLst/>
              </a:rPr>
              <a:t>baixo do ideal, para quantidades menores do que 50. </a:t>
            </a:r>
          </a:p>
          <a:p>
            <a:pPr marL="0" indent="0" algn="ctr">
              <a:buNone/>
            </a:pPr>
            <a:r>
              <a:rPr lang="pt-BR" sz="2800" b="0" i="0" dirty="0">
                <a:effectLst/>
              </a:rPr>
              <a:t>Como programar esse código?</a:t>
            </a:r>
            <a:br>
              <a:rPr lang="pt-BR" sz="2800" b="0" i="0" dirty="0">
                <a:effectLst/>
              </a:rPr>
            </a:br>
            <a:endParaRPr lang="pt-BR" sz="2800" b="1" i="0" dirty="0">
              <a:solidFill>
                <a:srgbClr val="002060"/>
              </a:solidFill>
              <a:effectLst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82E416A-583B-A231-0815-6CBC4FC5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125002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28800"/>
            <a:ext cx="10476658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800" dirty="0"/>
              <a:t>U</a:t>
            </a:r>
            <a:r>
              <a:rPr lang="pt-BR" sz="2800" b="0" i="0" dirty="0">
                <a:effectLst/>
              </a:rPr>
              <a:t>so de </a:t>
            </a:r>
            <a:r>
              <a:rPr lang="pt-BR" sz="2800" b="1" i="0" dirty="0" err="1">
                <a:solidFill>
                  <a:srgbClr val="002060"/>
                </a:solidFill>
                <a:effectLst/>
              </a:rPr>
              <a:t>if</a:t>
            </a:r>
            <a:r>
              <a:rPr lang="pt-BR" sz="2800" b="1" i="0" dirty="0">
                <a:solidFill>
                  <a:srgbClr val="002060"/>
                </a:solidFill>
                <a:effectLst/>
              </a:rPr>
              <a:t>/</a:t>
            </a:r>
            <a:r>
              <a:rPr lang="pt-BR" sz="2800" b="1" i="0" dirty="0" err="1">
                <a:solidFill>
                  <a:srgbClr val="002060"/>
                </a:solidFill>
                <a:effectLst/>
              </a:rPr>
              <a:t>else</a:t>
            </a:r>
            <a:r>
              <a:rPr lang="pt-BR" sz="2800" b="1" i="0" dirty="0">
                <a:solidFill>
                  <a:srgbClr val="002060"/>
                </a:solidFill>
                <a:effectLst/>
              </a:rPr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9C1881-D983-C860-1578-C1A98295C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2" y="2620367"/>
            <a:ext cx="11457906" cy="383945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9F61B46-D443-3300-B614-003E61F1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6702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982" y="1789042"/>
            <a:ext cx="10476658" cy="50689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800" b="1" dirty="0"/>
              <a:t>Exemplo prático</a:t>
            </a:r>
          </a:p>
          <a:p>
            <a:r>
              <a:rPr lang="pt-BR" dirty="0"/>
              <a:t>Suponha que você precisa programar um código simples para definir o salário dos funcionários de uma empresa considerando o tempo que cada um tem nessa empresa e o número de horas trabalhadas. Para tanto, podemos utilizar alguns dos operadores apresentados nesse código.</a:t>
            </a:r>
            <a:br>
              <a:rPr lang="pt-BR" dirty="0"/>
            </a:br>
            <a:r>
              <a:rPr lang="pt-BR" dirty="0"/>
              <a:t>Exemplo de uso: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46" y="3782426"/>
            <a:ext cx="8136835" cy="28937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756C9E1-72FE-67AA-4914-5812C6DA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9047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28800"/>
            <a:ext cx="10476658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Exemplo prático</a:t>
            </a:r>
            <a:br>
              <a:rPr lang="pt-BR" sz="3200" dirty="0"/>
            </a:br>
            <a:r>
              <a:rPr lang="pt-BR" b="0" i="0" dirty="0">
                <a:effectLst/>
              </a:rPr>
              <a:t>Agora, considere que você precisa de uma estrutura de decisão mais simples, apenas para indicar se estamos na primeira ou na segunda quinzena de um mês.</a:t>
            </a:r>
          </a:p>
          <a:p>
            <a:pPr marL="0" indent="0">
              <a:buNone/>
            </a:pP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Exemplo de uso do operador ternário: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b="0" i="0" dirty="0">
              <a:effectLst/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i="1" dirty="0">
                <a:solidFill>
                  <a:schemeClr val="tx1">
                    <a:lumMod val="85000"/>
                  </a:schemeClr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Times New Roman" panose="02020603050405020304" pitchFamily="18" charset="0"/>
              </a:rPr>
              <a:t>Nota: Normalmente esse operador é utilizado quando precisamos de uma estrutura de decisão simples, por exemplo, para iniciar uma variável, retornar um valor ou integrar um bloco de código no qual um </a:t>
            </a:r>
            <a:r>
              <a:rPr lang="pt-BR" i="1" dirty="0" err="1">
                <a:solidFill>
                  <a:schemeClr val="tx1">
                    <a:lumMod val="85000"/>
                  </a:schemeClr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Times New Roman" panose="02020603050405020304" pitchFamily="18" charset="0"/>
              </a:rPr>
              <a:t>if</a:t>
            </a:r>
            <a:r>
              <a:rPr lang="pt-BR" i="1" dirty="0">
                <a:solidFill>
                  <a:schemeClr val="tx1">
                    <a:lumMod val="85000"/>
                  </a:schemeClr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Times New Roman" panose="02020603050405020304" pitchFamily="18" charset="0"/>
              </a:rPr>
              <a:t>/</a:t>
            </a:r>
            <a:r>
              <a:rPr lang="pt-BR" i="1" dirty="0" err="1">
                <a:solidFill>
                  <a:schemeClr val="tx1">
                    <a:lumMod val="85000"/>
                  </a:schemeClr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Times New Roman" panose="02020603050405020304" pitchFamily="18" charset="0"/>
              </a:rPr>
              <a:t>else</a:t>
            </a:r>
            <a:r>
              <a:rPr lang="pt-BR" i="1" dirty="0">
                <a:solidFill>
                  <a:schemeClr val="tx1">
                    <a:lumMod val="85000"/>
                  </a:schemeClr>
                </a:solidFill>
                <a:latin typeface="Source Serif Pro" panose="02040603050405020204" pitchFamily="18" charset="0"/>
                <a:ea typeface="Source Serif Pro" panose="02040603050405020204" pitchFamily="18" charset="0"/>
                <a:cs typeface="Times New Roman" panose="02020603050405020304" pitchFamily="18" charset="0"/>
              </a:rPr>
              <a:t> pode torná-lo maior e menos legível.</a:t>
            </a:r>
          </a:p>
          <a:p>
            <a:pPr marL="0" indent="0">
              <a:buNone/>
            </a:pPr>
            <a:endParaRPr lang="pt-BR" b="0" i="0" dirty="0">
              <a:effectLst/>
            </a:endParaRPr>
          </a:p>
          <a:p>
            <a:pPr marL="0" indent="0">
              <a:buNone/>
            </a:pPr>
            <a:endParaRPr lang="pt-BR" b="0" i="0" dirty="0">
              <a:effectLst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B555CC-A910-FFE4-D2CE-A5FDFACC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8" y="4152595"/>
            <a:ext cx="10161954" cy="136815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3439D35-EE25-541D-84F8-BFEB8696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8195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15548"/>
            <a:ext cx="10476658" cy="4979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Exemplo prático</a:t>
            </a:r>
            <a:r>
              <a:rPr lang="pt-BR" dirty="0"/>
              <a:t> </a:t>
            </a:r>
            <a:r>
              <a:rPr lang="pt-BR" b="1" i="0" dirty="0">
                <a:solidFill>
                  <a:srgbClr val="002060"/>
                </a:solidFill>
                <a:effectLst/>
              </a:rPr>
              <a:t>Resolução 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if</a:t>
            </a:r>
            <a:r>
              <a:rPr lang="pt-BR" b="1" i="0" dirty="0">
                <a:solidFill>
                  <a:srgbClr val="002060"/>
                </a:solidFill>
                <a:effectLst/>
              </a:rPr>
              <a:t>/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else</a:t>
            </a:r>
            <a:endParaRPr lang="pt-BR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b="0" i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BF9A9A-75DF-D83E-87D6-A9FCFCD9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8" y="2416896"/>
            <a:ext cx="9931306" cy="437849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86D45BF-19C8-4965-A03C-F8071CAF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712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02296"/>
            <a:ext cx="10476658" cy="5055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Exemplo prático</a:t>
            </a:r>
            <a:br>
              <a:rPr lang="pt-BR" b="0" i="0" dirty="0">
                <a:effectLst/>
              </a:rPr>
            </a:br>
            <a:r>
              <a:rPr lang="pt-BR" b="1" i="0" dirty="0">
                <a:solidFill>
                  <a:srgbClr val="002060"/>
                </a:solidFill>
                <a:effectLst/>
              </a:rPr>
              <a:t>Resolução: Operador ternário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b="0" i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60DEDD-5001-4164-31DC-7D7FBA48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54" y="2708920"/>
            <a:ext cx="10476659" cy="350980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EC41F70-C3DB-A912-DCD2-BABA03A4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6630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14732"/>
            <a:ext cx="10476658" cy="5187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Exemplo prático   </a:t>
            </a:r>
            <a:r>
              <a:rPr lang="pt-BR" b="1" i="0" dirty="0">
                <a:solidFill>
                  <a:srgbClr val="002060"/>
                </a:solidFill>
                <a:effectLst/>
              </a:rPr>
              <a:t>Resolução: Operador ternário encadeado</a:t>
            </a:r>
            <a:br>
              <a:rPr lang="pt-BR" dirty="0"/>
            </a:br>
            <a:endParaRPr lang="pt-BR" b="0" i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59D62B-8F8D-3374-EA67-1F8F23A61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74" y="2457486"/>
            <a:ext cx="8591018" cy="424914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9AE7D62-8695-C4CB-BB0E-ECD0F30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164983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983544"/>
            <a:ext cx="10476658" cy="4874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/>
              <a:t>Exercício: </a:t>
            </a:r>
            <a:br>
              <a:rPr lang="pt-BR" sz="3200" dirty="0"/>
            </a:br>
            <a:r>
              <a:rPr lang="pt-BR" sz="3200" dirty="0"/>
              <a:t>Fazer com </a:t>
            </a: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r>
              <a:rPr lang="pt-BR" sz="3200" b="1" dirty="0">
                <a:solidFill>
                  <a:srgbClr val="002060"/>
                </a:solidFill>
              </a:rPr>
              <a:t>/</a:t>
            </a: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dirty="0"/>
              <a:t>depois trocar para operador  ternário</a:t>
            </a:r>
          </a:p>
          <a:p>
            <a:pPr marL="0" indent="0">
              <a:buNone/>
            </a:pPr>
            <a:r>
              <a:rPr lang="pt-BR" sz="3200" dirty="0"/>
              <a:t>Salario = 1000</a:t>
            </a:r>
          </a:p>
          <a:p>
            <a:pPr marL="0" indent="0">
              <a:buNone/>
            </a:pPr>
            <a:r>
              <a:rPr lang="pt-BR" sz="3200" dirty="0"/>
              <a:t>Para salario &gt; 1000 bônus de 10%</a:t>
            </a:r>
          </a:p>
          <a:p>
            <a:pPr marL="0" indent="0">
              <a:buNone/>
            </a:pPr>
            <a:r>
              <a:rPr lang="pt-BR" sz="3200" dirty="0"/>
              <a:t>Senão bônus de 15%</a:t>
            </a:r>
          </a:p>
          <a:p>
            <a:pPr marL="0" indent="0">
              <a:buNone/>
            </a:pPr>
            <a:r>
              <a:rPr lang="pt-BR" sz="3200" dirty="0"/>
              <a:t>Imprimir bônus</a:t>
            </a: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FE8F5F-B00A-A916-C8C3-A0516B01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2567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772529"/>
            <a:ext cx="10476658" cy="5085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666992-A7F9-BD7A-B1C7-A33D0C549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669" y="1826026"/>
            <a:ext cx="5131368" cy="513136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331D901-AB79-89BB-E5E2-87645C18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87796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974" y="1869092"/>
            <a:ext cx="10476658" cy="48033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3000" b="1" dirty="0">
                <a:cs typeface="Times New Roman" panose="02020603050405020304" pitchFamily="18" charset="0"/>
              </a:rPr>
              <a:t>Conteúdo</a:t>
            </a:r>
            <a:br>
              <a:rPr lang="pt-BR" sz="3000" b="1" dirty="0">
                <a:cs typeface="Times New Roman" panose="02020603050405020304" pitchFamily="18" charset="0"/>
              </a:rPr>
            </a:br>
            <a:r>
              <a:rPr lang="pt-BR" sz="3000" b="1" dirty="0">
                <a:cs typeface="Times New Roman" panose="02020603050405020304" pitchFamily="18" charset="0"/>
              </a:rPr>
              <a:t>Estrutura de controle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cs typeface="Times New Roman" panose="02020603050405020304" pitchFamily="18" charset="0"/>
              </a:rPr>
              <a:t>Estrutura de seleção sequencial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cs typeface="Times New Roman" panose="02020603050405020304" pitchFamily="18" charset="0"/>
              </a:rPr>
              <a:t>Estrutura de controle condicional </a:t>
            </a:r>
            <a:r>
              <a:rPr lang="pt-BR" sz="3000" dirty="0" err="1">
                <a:cs typeface="Times New Roman" panose="02020603050405020304" pitchFamily="18" charset="0"/>
              </a:rPr>
              <a:t>if</a:t>
            </a:r>
            <a:r>
              <a:rPr lang="pt-BR" sz="3000" dirty="0">
                <a:cs typeface="Times New Roman" panose="02020603050405020304" pitchFamily="18" charset="0"/>
              </a:rPr>
              <a:t>/</a:t>
            </a:r>
            <a:r>
              <a:rPr lang="pt-BR" sz="3000" dirty="0" err="1">
                <a:cs typeface="Times New Roman" panose="02020603050405020304" pitchFamily="18" charset="0"/>
              </a:rPr>
              <a:t>then</a:t>
            </a:r>
            <a:endParaRPr lang="pt-BR" sz="3000" dirty="0"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dirty="0">
                <a:cs typeface="Times New Roman" panose="02020603050405020304" pitchFamily="18" charset="0"/>
              </a:rPr>
              <a:t>Estrutura de controle composta </a:t>
            </a:r>
            <a:r>
              <a:rPr lang="pt-BR" sz="3000" dirty="0" err="1">
                <a:cs typeface="Times New Roman" panose="02020603050405020304" pitchFamily="18" charset="0"/>
              </a:rPr>
              <a:t>else</a:t>
            </a:r>
            <a:r>
              <a:rPr lang="pt-BR" sz="3000" dirty="0">
                <a:cs typeface="Times New Roman" panose="02020603050405020304" pitchFamily="18" charset="0"/>
              </a:rPr>
              <a:t> </a:t>
            </a:r>
            <a:r>
              <a:rPr lang="pt-BR" sz="3000" dirty="0" err="1">
                <a:cs typeface="Times New Roman" panose="02020603050405020304" pitchFamily="18" charset="0"/>
              </a:rPr>
              <a:t>if</a:t>
            </a:r>
            <a:br>
              <a:rPr lang="pt-BR" sz="2800" b="1" dirty="0">
                <a:cs typeface="Times New Roman" panose="02020603050405020304" pitchFamily="18" charset="0"/>
              </a:rPr>
            </a:br>
            <a:endParaRPr lang="pt-BR" sz="2600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485D90-BCE7-38AE-44BB-160AD88BE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384" y="5912160"/>
            <a:ext cx="1400294" cy="73380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FE2BB61-12E5-E76A-81EC-0F499519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19746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14732"/>
            <a:ext cx="10476658" cy="50432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Operador ternário: Resolução</a:t>
            </a: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BC490E-639A-C4F5-B5A0-6A29FE4A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0" y="5543700"/>
            <a:ext cx="7109192" cy="1273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C64E72-F813-5509-3BEC-0454E3DE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007" y="2374082"/>
            <a:ext cx="6272640" cy="310139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A016E6B-D27E-4705-023B-06A344CC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009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71003"/>
            <a:ext cx="10476658" cy="498699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002060"/>
                </a:solidFill>
              </a:rPr>
              <a:t>Switch case</a:t>
            </a:r>
          </a:p>
          <a:p>
            <a:r>
              <a:rPr lang="pt-BR" sz="3200" dirty="0"/>
              <a:t>O switch case é uma estrutura de seleção semelhante ao </a:t>
            </a: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dirty="0"/>
              <a:t>com múltiplas seleções. Uma alternativa aos vários </a:t>
            </a: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r>
              <a:rPr lang="pt-BR" sz="3200" b="1" dirty="0">
                <a:solidFill>
                  <a:srgbClr val="002060"/>
                </a:solidFill>
              </a:rPr>
              <a:t>/</a:t>
            </a: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dirty="0"/>
              <a:t>aninhados.  </a:t>
            </a:r>
          </a:p>
          <a:p>
            <a:r>
              <a:rPr lang="pt-BR" sz="3200" dirty="0"/>
              <a:t>É uma estrutura muito fácil de utilizar e apresenta uma ótima legibilidade. Porém, trabalha apenas com valores constantes dos tipos primitivos </a:t>
            </a:r>
            <a:r>
              <a:rPr lang="pt-BR" sz="3200" b="1" dirty="0">
                <a:solidFill>
                  <a:srgbClr val="002060"/>
                </a:solidFill>
              </a:rPr>
              <a:t>byte, short, </a:t>
            </a:r>
            <a:r>
              <a:rPr lang="pt-BR" sz="3200" b="1" dirty="0" err="1">
                <a:solidFill>
                  <a:srgbClr val="002060"/>
                </a:solidFill>
              </a:rPr>
              <a:t>int</a:t>
            </a:r>
            <a:r>
              <a:rPr lang="pt-BR" sz="3200" b="1" dirty="0">
                <a:solidFill>
                  <a:srgbClr val="002060"/>
                </a:solidFill>
              </a:rPr>
              <a:t> e char</a:t>
            </a:r>
            <a:r>
              <a:rPr lang="pt-BR" sz="3200" dirty="0"/>
              <a:t>. </a:t>
            </a:r>
          </a:p>
          <a:p>
            <a:r>
              <a:rPr lang="pt-BR" sz="3200" dirty="0"/>
              <a:t>Usar com variáveis </a:t>
            </a:r>
            <a:r>
              <a:rPr lang="pt-BR" sz="3200" b="1" dirty="0" err="1">
                <a:solidFill>
                  <a:srgbClr val="002060"/>
                </a:solidFill>
              </a:rPr>
              <a:t>boolean</a:t>
            </a:r>
            <a:r>
              <a:rPr lang="pt-BR" sz="3200" b="1" dirty="0">
                <a:solidFill>
                  <a:srgbClr val="002060"/>
                </a:solidFill>
              </a:rPr>
              <a:t>, </a:t>
            </a:r>
            <a:r>
              <a:rPr lang="pt-BR" sz="3200" b="1" dirty="0" err="1">
                <a:solidFill>
                  <a:srgbClr val="002060"/>
                </a:solidFill>
              </a:rPr>
              <a:t>long</a:t>
            </a:r>
            <a:r>
              <a:rPr lang="pt-BR" sz="3200" b="1" dirty="0">
                <a:solidFill>
                  <a:srgbClr val="002060"/>
                </a:solidFill>
              </a:rPr>
              <a:t>, </a:t>
            </a:r>
            <a:r>
              <a:rPr lang="pt-BR" sz="3200" b="1" dirty="0" err="1">
                <a:solidFill>
                  <a:srgbClr val="002060"/>
                </a:solidFill>
              </a:rPr>
              <a:t>double</a:t>
            </a:r>
            <a:r>
              <a:rPr lang="pt-BR" sz="3200" b="1" dirty="0">
                <a:solidFill>
                  <a:srgbClr val="002060"/>
                </a:solidFill>
              </a:rPr>
              <a:t>, </a:t>
            </a:r>
            <a:r>
              <a:rPr lang="pt-BR" sz="3200" b="1" dirty="0" err="1">
                <a:solidFill>
                  <a:srgbClr val="002060"/>
                </a:solidFill>
              </a:rPr>
              <a:t>float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dirty="0"/>
              <a:t>e um objeto resultará em erro de compilação. É possível também enumerar n possíveis blocos de instrução.</a:t>
            </a: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CF45DDA-A976-30A2-750C-CCAA93EAE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2641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786596"/>
            <a:ext cx="10476658" cy="5044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002060"/>
                </a:solidFill>
              </a:rPr>
              <a:t>Switch case</a:t>
            </a:r>
            <a:br>
              <a:rPr lang="pt-BR" sz="3200" dirty="0"/>
            </a:br>
            <a:r>
              <a:rPr lang="pt-BR" sz="3200" dirty="0"/>
              <a:t>Sua utilização deve ser feita da seguinte maneira: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CC80A0-FFC0-3139-0C7D-A07526DF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11" y="2888463"/>
            <a:ext cx="4614296" cy="394312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D9C5EEB-39D3-E908-82FD-0FF4AE21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74785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42868"/>
            <a:ext cx="10476658" cy="501513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002060"/>
                </a:solidFill>
              </a:rPr>
              <a:t>Switch case</a:t>
            </a:r>
          </a:p>
          <a:p>
            <a:r>
              <a:rPr lang="pt-BR" sz="3200" dirty="0"/>
              <a:t>Cada case é um caso no qual os comandos dentro dele são executados se o valor dele for o mesmo que a variável recebida no switch.</a:t>
            </a:r>
          </a:p>
          <a:p>
            <a:r>
              <a:rPr lang="pt-BR" sz="3200" dirty="0"/>
              <a:t>É importante lembrar que a utilização do comando break é facultativa, porém indispensável caso se queira que apenas aquele bloco seja executado e não todos os demais abaixo dele.</a:t>
            </a:r>
          </a:p>
          <a:p>
            <a:r>
              <a:rPr lang="pt-BR" sz="3200" dirty="0"/>
              <a:t>O bloco de comandos default representa uma condição geral de execução caso nenhuma das anteriores tenha sido atendida, sendo a sua utilização também opcional.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7B1074-C4AF-EE06-E9A3-18D40FA0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42639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628800"/>
            <a:ext cx="10476658" cy="5373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B2DC57-9BB9-55DD-8FBD-AA495038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63" y="1948836"/>
            <a:ext cx="5332216" cy="490916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A0F9AD7-53A4-9C62-EAE1-68BA63B4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838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71003"/>
            <a:ext cx="10476658" cy="48111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002060"/>
                </a:solidFill>
              </a:rPr>
              <a:t>Switch case</a:t>
            </a:r>
          </a:p>
          <a:p>
            <a:pPr marL="0" indent="0">
              <a:buNone/>
            </a:pPr>
            <a:r>
              <a:rPr lang="pt-BR" sz="3200" dirty="0"/>
              <a:t>Exercício pratica</a:t>
            </a:r>
            <a:br>
              <a:rPr lang="pt-BR" sz="3200" dirty="0"/>
            </a:br>
            <a:endParaRPr lang="pt-BR" sz="3200" dirty="0"/>
          </a:p>
          <a:p>
            <a:pPr marL="0" indent="0">
              <a:buNone/>
            </a:pPr>
            <a:r>
              <a:rPr lang="pt-BR" sz="3200" dirty="0"/>
              <a:t>Escrever um programa que ao digitar o dia da semana de 1 a 7</a:t>
            </a:r>
            <a:br>
              <a:rPr lang="pt-BR" sz="3200" dirty="0"/>
            </a:br>
            <a:r>
              <a:rPr lang="pt-BR" sz="3200" dirty="0"/>
              <a:t>imprima o nome do dia da semana.</a:t>
            </a: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58A885B-407A-C7CC-BCD5-0AA976B5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70909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2" y="1628800"/>
            <a:ext cx="10476658" cy="52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3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3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3800" dirty="0">
                <a:ea typeface="Calibri" panose="020F0502020204030204" pitchFamily="34" charset="0"/>
                <a:cs typeface="Times New Roman" panose="02020603050405020304" pitchFamily="18" charset="0"/>
              </a:rPr>
              <a:t>			     EXERCÍCIOS</a:t>
            </a:r>
            <a:br>
              <a:rPr lang="pt-BR" sz="38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2600" dirty="0"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00345E4-3171-22A0-A9DA-BA92804D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0424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81808"/>
            <a:ext cx="10476658" cy="4976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3200" b="1" dirty="0"/>
              <a:t>Estruturas de Condição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32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800" dirty="0"/>
              <a:t>Na linguagem Java temos três recursos para criação de estruturas de decisão: </a:t>
            </a:r>
            <a:r>
              <a:rPr lang="pt-BR" sz="2800" b="1" dirty="0" err="1">
                <a:solidFill>
                  <a:srgbClr val="002060"/>
                </a:solidFill>
              </a:rPr>
              <a:t>if</a:t>
            </a:r>
            <a:r>
              <a:rPr lang="pt-BR" sz="2800" b="1" dirty="0">
                <a:solidFill>
                  <a:srgbClr val="002060"/>
                </a:solidFill>
              </a:rPr>
              <a:t>/</a:t>
            </a:r>
            <a:r>
              <a:rPr lang="pt-BR" sz="2800" b="1" dirty="0" err="1">
                <a:solidFill>
                  <a:srgbClr val="002060"/>
                </a:solidFill>
              </a:rPr>
              <a:t>else</a:t>
            </a:r>
            <a:r>
              <a:rPr lang="pt-BR" sz="2800" dirty="0"/>
              <a:t>, </a:t>
            </a:r>
            <a:r>
              <a:rPr lang="pt-BR" sz="2800" b="1" dirty="0">
                <a:solidFill>
                  <a:srgbClr val="002060"/>
                </a:solidFill>
              </a:rPr>
              <a:t>operador ternário e switch/case.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1A2BC8-1C6F-F9F0-2670-83C7B1A4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4324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974574"/>
            <a:ext cx="10476658" cy="46087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r>
              <a:rPr lang="pt-BR" sz="3200" b="1" dirty="0">
                <a:solidFill>
                  <a:srgbClr val="002060"/>
                </a:solidFill>
              </a:rPr>
              <a:t>/</a:t>
            </a: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endParaRPr lang="pt-BR" sz="3200" b="1" dirty="0">
              <a:solidFill>
                <a:srgbClr val="002060"/>
              </a:solidFill>
            </a:endParaRPr>
          </a:p>
          <a:p>
            <a:pPr algn="l"/>
            <a:r>
              <a:rPr lang="pt-BR" dirty="0"/>
              <a:t>E</a:t>
            </a:r>
            <a:r>
              <a:rPr lang="pt-BR" b="0" i="0" dirty="0">
                <a:effectLst/>
              </a:rPr>
              <a:t>strutura condicional 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</a:t>
            </a:r>
            <a:r>
              <a:rPr lang="pt-BR" b="1" dirty="0">
                <a:solidFill>
                  <a:srgbClr val="002060"/>
                </a:solidFill>
              </a:rPr>
              <a:t> </a:t>
            </a:r>
            <a:r>
              <a:rPr lang="pt-BR" b="0" i="0" dirty="0">
                <a:effectLst/>
              </a:rPr>
              <a:t>permite ao programa avaliar uma expressão como sendo verdadeira ou falsa e de acordo com o resultado dessa verificação, executa uma ou outra rotina.</a:t>
            </a:r>
          </a:p>
          <a:p>
            <a:pPr algn="l"/>
            <a:r>
              <a:rPr lang="pt-BR" b="0" i="0" dirty="0">
                <a:effectLst/>
              </a:rPr>
              <a:t>Na linguagem Java o tipo resultante dessa expressão deve ser sempre um </a:t>
            </a:r>
            <a:r>
              <a:rPr lang="pt-BR" b="0" i="0" dirty="0" err="1">
                <a:effectLst/>
              </a:rPr>
              <a:t>boolean</a:t>
            </a:r>
            <a:r>
              <a:rPr lang="pt-BR" b="0" i="0" dirty="0">
                <a:effectLst/>
              </a:rPr>
              <a:t>, pois diferentemente das demais, o Java não converte </a:t>
            </a:r>
            <a:r>
              <a:rPr lang="pt-BR" b="0" i="0" dirty="0" err="1">
                <a:effectLst/>
              </a:rPr>
              <a:t>null</a:t>
            </a:r>
            <a:r>
              <a:rPr lang="pt-BR" b="0" i="0" dirty="0">
                <a:effectLst/>
              </a:rPr>
              <a:t> ou inteiros como 0 e 1 para os valores </a:t>
            </a:r>
            <a:r>
              <a:rPr lang="pt-BR" b="0" i="0" dirty="0" err="1">
                <a:effectLst/>
              </a:rPr>
              <a:t>true</a:t>
            </a:r>
            <a:r>
              <a:rPr lang="pt-BR" b="0" i="0" dirty="0">
                <a:effectLst/>
              </a:rPr>
              <a:t> ou false.</a:t>
            </a:r>
          </a:p>
          <a:p>
            <a:pPr algn="l"/>
            <a:r>
              <a:rPr lang="pt-BR" b="0" i="0" dirty="0">
                <a:effectLst/>
              </a:rPr>
              <a:t>Sintaxe do 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if</a:t>
            </a:r>
            <a:r>
              <a:rPr lang="pt-BR" b="1" i="0" dirty="0">
                <a:solidFill>
                  <a:srgbClr val="002060"/>
                </a:solidFill>
                <a:effectLst/>
              </a:rPr>
              <a:t>/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else</a:t>
            </a:r>
            <a:r>
              <a:rPr lang="pt-BR" b="1" i="0" dirty="0">
                <a:solidFill>
                  <a:srgbClr val="002060"/>
                </a:solidFill>
                <a:effectLst/>
              </a:rPr>
              <a:t>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FA39FD-07FB-7364-743B-81A31A14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85" y="4643745"/>
            <a:ext cx="8100395" cy="163936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9B5AF00-833E-7794-D3CB-94F0DB93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9995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908313"/>
            <a:ext cx="10476658" cy="4949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r>
              <a:rPr lang="pt-BR" sz="3200" b="1" dirty="0">
                <a:solidFill>
                  <a:srgbClr val="002060"/>
                </a:solidFill>
              </a:rPr>
              <a:t>/</a:t>
            </a: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endParaRPr lang="pt-BR" sz="3200" b="1" dirty="0">
              <a:solidFill>
                <a:srgbClr val="002060"/>
              </a:solidFill>
            </a:endParaRPr>
          </a:p>
          <a:p>
            <a:pPr algn="l"/>
            <a:r>
              <a:rPr lang="pt-BR" sz="2800" dirty="0"/>
              <a:t>O Java utiliza as chaves como delimitadores de bloco e elas têm a função de agrupar um conjunto de instruções. </a:t>
            </a:r>
          </a:p>
          <a:p>
            <a:pPr algn="l"/>
            <a:r>
              <a:rPr lang="pt-BR" sz="2800" dirty="0"/>
              <a:t>Apesar do uso desses delimitadores ser opcional caso haja apenas uma linha de código, ele é recomendado, pois facilita a leitura e manutenção do código, tornando-o mais legível.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000" b="1" i="1" dirty="0">
                <a:latin typeface="Source Serif Pro" panose="02040603050405020204" pitchFamily="18" charset="0"/>
              </a:rPr>
              <a:t>Nota:</a:t>
            </a:r>
            <a:r>
              <a:rPr lang="pt-BR" sz="2000" i="1" dirty="0">
                <a:latin typeface="Source Serif Pro" panose="02040603050405020204" pitchFamily="18" charset="0"/>
              </a:rPr>
              <a:t> A declaração do </a:t>
            </a:r>
            <a:r>
              <a:rPr lang="pt-BR" sz="2000" b="1" dirty="0" err="1">
                <a:latin typeface="Courier New" panose="02070309020205020404" pitchFamily="49" charset="0"/>
              </a:rPr>
              <a:t>else</a:t>
            </a:r>
            <a:r>
              <a:rPr lang="pt-BR" sz="2000" i="1" dirty="0">
                <a:latin typeface="Source Serif Pro" panose="02040603050405020204" pitchFamily="18" charset="0"/>
              </a:rPr>
              <a:t> não é obrigatória. Para muitas situações apenas o </a:t>
            </a:r>
            <a:r>
              <a:rPr lang="pt-BR" sz="2000" b="1" dirty="0" err="1">
                <a:latin typeface="Courier New" panose="02070309020205020404" pitchFamily="49" charset="0"/>
              </a:rPr>
              <a:t>if</a:t>
            </a:r>
            <a:r>
              <a:rPr lang="pt-BR" sz="2000" i="1" dirty="0">
                <a:latin typeface="Source Serif Pro" panose="02040603050405020204" pitchFamily="18" charset="0"/>
              </a:rPr>
              <a:t> é suficiente.</a:t>
            </a:r>
            <a:endParaRPr lang="pt-BR" sz="28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8C6C869-33EA-861E-5BD8-59DDF663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85067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81808"/>
            <a:ext cx="10476658" cy="497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endParaRPr lang="pt-BR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3200" dirty="0"/>
          </a:p>
          <a:p>
            <a:pPr algn="l"/>
            <a:r>
              <a:rPr lang="pt-BR" sz="2800" dirty="0"/>
              <a:t>Complementar ao </a:t>
            </a:r>
            <a:r>
              <a:rPr lang="pt-BR" sz="2800" b="1" dirty="0" err="1">
                <a:solidFill>
                  <a:srgbClr val="002060"/>
                </a:solidFill>
              </a:rPr>
              <a:t>if</a:t>
            </a:r>
            <a:r>
              <a:rPr lang="pt-BR" sz="2800" b="1" dirty="0">
                <a:solidFill>
                  <a:srgbClr val="002060"/>
                </a:solidFill>
              </a:rPr>
              <a:t>/</a:t>
            </a:r>
            <a:r>
              <a:rPr lang="pt-BR" sz="2800" b="1" dirty="0" err="1">
                <a:solidFill>
                  <a:srgbClr val="002060"/>
                </a:solidFill>
              </a:rPr>
              <a:t>else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/>
              <a:t>temos a estrutura </a:t>
            </a:r>
            <a:r>
              <a:rPr lang="pt-BR" sz="2800" b="1" dirty="0" err="1">
                <a:solidFill>
                  <a:srgbClr val="002060"/>
                </a:solidFill>
              </a:rPr>
              <a:t>else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b="1" dirty="0" err="1">
                <a:solidFill>
                  <a:srgbClr val="002060"/>
                </a:solidFill>
              </a:rPr>
              <a:t>if</a:t>
            </a:r>
            <a:r>
              <a:rPr lang="pt-BR" sz="2800" dirty="0"/>
              <a:t>, chamado de condição encadeada. Esse recurso possibilita adicionar uma nova condição à estrutura de decisão para atender a lógica sendo implementada.</a:t>
            </a:r>
          </a:p>
          <a:p>
            <a:pPr marL="0" indent="0" algn="l">
              <a:buNone/>
            </a:pPr>
            <a:br>
              <a:rPr lang="pt-BR" sz="2800" dirty="0"/>
            </a:b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AA7F3F0-61C0-B27A-C7E1-299D603F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79221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BF3D4FE-8196-42E7-AB60-72931125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2" y="605943"/>
            <a:ext cx="8748462" cy="1020762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Programador de Sistemas</a:t>
            </a:r>
            <a:b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UC1: Desenvolver Sistemas de informação</a:t>
            </a:r>
            <a:br>
              <a:rPr lang="pt-BR" dirty="0"/>
            </a:br>
            <a:r>
              <a:rPr lang="pt-BR" b="1" dirty="0">
                <a:solidFill>
                  <a:srgbClr val="FFC000"/>
                </a:solidFill>
              </a:rPr>
              <a:t>Conceitos base da linguagem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81808"/>
            <a:ext cx="10476658" cy="4976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r>
              <a:rPr lang="pt-BR" sz="2800" dirty="0"/>
              <a:t>Sintaxe do </a:t>
            </a:r>
            <a:r>
              <a:rPr lang="pt-BR" sz="2800" b="1" dirty="0" err="1">
                <a:solidFill>
                  <a:srgbClr val="002060"/>
                </a:solidFill>
              </a:rPr>
              <a:t>if</a:t>
            </a:r>
            <a:r>
              <a:rPr lang="pt-BR" sz="2800" b="1" dirty="0">
                <a:solidFill>
                  <a:srgbClr val="002060"/>
                </a:solidFill>
              </a:rPr>
              <a:t>/</a:t>
            </a:r>
            <a:r>
              <a:rPr lang="pt-BR" sz="2800" b="1" dirty="0" err="1">
                <a:solidFill>
                  <a:srgbClr val="002060"/>
                </a:solidFill>
              </a:rPr>
              <a:t>else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/>
              <a:t>com </a:t>
            </a:r>
            <a:r>
              <a:rPr lang="pt-BR" sz="2800" b="1" dirty="0" err="1">
                <a:solidFill>
                  <a:srgbClr val="002060"/>
                </a:solidFill>
              </a:rPr>
              <a:t>else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b="1" dirty="0" err="1">
                <a:solidFill>
                  <a:srgbClr val="002060"/>
                </a:solidFill>
              </a:rPr>
              <a:t>if</a:t>
            </a:r>
            <a:r>
              <a:rPr lang="pt-BR" sz="2800" dirty="0"/>
              <a:t>:</a:t>
            </a:r>
            <a:br>
              <a:rPr lang="pt-BR" sz="2800" dirty="0"/>
            </a:br>
            <a:endParaRPr lang="pt-BR" sz="2800" dirty="0">
              <a:solidFill>
                <a:schemeClr val="tx1">
                  <a:lumMod val="8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9E7295-E390-D73D-DDE6-51840CBF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96" y="2850369"/>
            <a:ext cx="9682513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95061"/>
            <a:ext cx="10476658" cy="4962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b="1" dirty="0" err="1">
                <a:solidFill>
                  <a:srgbClr val="002060"/>
                </a:solidFill>
              </a:rPr>
              <a:t>else</a:t>
            </a:r>
            <a:r>
              <a:rPr lang="pt-BR" sz="3200" b="1" dirty="0">
                <a:solidFill>
                  <a:srgbClr val="002060"/>
                </a:solidFill>
              </a:rPr>
              <a:t> </a:t>
            </a:r>
            <a:r>
              <a:rPr lang="pt-BR" sz="3200" b="1" dirty="0" err="1">
                <a:solidFill>
                  <a:srgbClr val="002060"/>
                </a:solidFill>
              </a:rPr>
              <a:t>if</a:t>
            </a:r>
            <a:endParaRPr lang="pt-BR" sz="3200" b="1" dirty="0">
              <a:solidFill>
                <a:srgbClr val="002060"/>
              </a:solidFill>
            </a:endParaRPr>
          </a:p>
          <a:p>
            <a:pPr algn="l"/>
            <a:r>
              <a:rPr lang="pt-BR" b="0" i="0" dirty="0">
                <a:effectLst/>
              </a:rPr>
              <a:t>Dessa forma, se a expressão booleana 1 for verdadeira, o bloco de código 1 será executado. Caso seja falsa, será testada a expressão booleana 2. Se ela for verdadeira, o bloco de código 2 será executado. Caso contrário, o programa vai ignorar esse bloco de código e executar o bloco 3, declarado dentro do </a:t>
            </a:r>
            <a:r>
              <a:rPr lang="pt-BR" b="0" i="0" dirty="0" err="1">
                <a:effectLst/>
              </a:rPr>
              <a:t>else</a:t>
            </a:r>
            <a:r>
              <a:rPr lang="pt-BR" b="0" i="0" dirty="0">
                <a:effectLst/>
              </a:rPr>
              <a:t>.</a:t>
            </a:r>
          </a:p>
          <a:p>
            <a:pPr algn="l"/>
            <a:r>
              <a:rPr lang="pt-BR" b="0" i="0" dirty="0">
                <a:effectLst/>
              </a:rPr>
              <a:t>Podemos utilizar quantos </a:t>
            </a:r>
            <a:r>
              <a:rPr lang="pt-BR" b="0" i="0" dirty="0" err="1">
                <a:effectLst/>
              </a:rPr>
              <a:t>else</a:t>
            </a:r>
            <a:r>
              <a:rPr lang="pt-BR" b="0" i="0" dirty="0">
                <a:effectLst/>
              </a:rPr>
              <a:t> </a:t>
            </a:r>
            <a:r>
              <a:rPr lang="pt-BR" b="0" i="0" dirty="0" err="1">
                <a:effectLst/>
              </a:rPr>
              <a:t>if</a:t>
            </a:r>
            <a:r>
              <a:rPr lang="pt-BR" b="0" i="0" dirty="0">
                <a:effectLst/>
              </a:rPr>
              <a:t> forem necessários. Entretanto, o </a:t>
            </a:r>
            <a:r>
              <a:rPr lang="pt-BR" b="0" i="0" dirty="0" err="1">
                <a:effectLst/>
              </a:rPr>
              <a:t>else</a:t>
            </a:r>
            <a:r>
              <a:rPr lang="pt-BR" b="0" i="0" dirty="0">
                <a:effectLst/>
              </a:rPr>
              <a:t> deve ser adicionado apenas uma vez, como alternativa ao caso de todos os testes terem falhado.</a:t>
            </a:r>
            <a:br>
              <a:rPr lang="pt-BR" b="0" i="0" dirty="0">
                <a:effectLst/>
              </a:rPr>
            </a:br>
            <a:br>
              <a:rPr lang="pt-BR" b="0" i="0" dirty="0">
                <a:effectLst/>
              </a:rPr>
            </a:br>
            <a:r>
              <a:rPr lang="pt-BR" sz="2000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Nota: Em trechos de código com muitos </a:t>
            </a:r>
            <a:r>
              <a:rPr lang="pt-BR" sz="2000" i="1" dirty="0" err="1">
                <a:latin typeface="Source Serif Pro" panose="02040603050405020204" pitchFamily="18" charset="0"/>
                <a:ea typeface="Source Serif Pro" panose="02040603050405020204" pitchFamily="18" charset="0"/>
              </a:rPr>
              <a:t>if</a:t>
            </a:r>
            <a:r>
              <a:rPr lang="pt-BR" sz="2000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/</a:t>
            </a:r>
            <a:r>
              <a:rPr lang="pt-BR" sz="2000" i="1" dirty="0" err="1">
                <a:latin typeface="Source Serif Pro" panose="02040603050405020204" pitchFamily="18" charset="0"/>
                <a:ea typeface="Source Serif Pro" panose="02040603050405020204" pitchFamily="18" charset="0"/>
              </a:rPr>
              <a:t>else</a:t>
            </a:r>
            <a:r>
              <a:rPr lang="pt-BR" sz="2000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e </a:t>
            </a:r>
            <a:r>
              <a:rPr lang="pt-BR" sz="2000" i="1" dirty="0" err="1">
                <a:latin typeface="Source Serif Pro" panose="02040603050405020204" pitchFamily="18" charset="0"/>
                <a:ea typeface="Source Serif Pro" panose="02040603050405020204" pitchFamily="18" charset="0"/>
              </a:rPr>
              <a:t>else</a:t>
            </a:r>
            <a:r>
              <a:rPr lang="pt-BR" sz="2000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</a:t>
            </a:r>
            <a:r>
              <a:rPr lang="pt-BR" sz="2000" i="1" dirty="0" err="1">
                <a:latin typeface="Source Serif Pro" panose="02040603050405020204" pitchFamily="18" charset="0"/>
                <a:ea typeface="Source Serif Pro" panose="02040603050405020204" pitchFamily="18" charset="0"/>
              </a:rPr>
              <a:t>if</a:t>
            </a:r>
            <a:r>
              <a:rPr lang="pt-BR" sz="2000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, considere o uso da estrutura switch/case. O uso de estruturas de condição aninhadas torna o código difícil de ler e escrever.</a:t>
            </a:r>
            <a:endParaRPr lang="pt-BR" sz="2000" i="1" dirty="0">
              <a:solidFill>
                <a:schemeClr val="tx1">
                  <a:lumMod val="85000"/>
                </a:schemeClr>
              </a:solidFill>
              <a:latin typeface="Source Serif Pro" panose="02040603050405020204" pitchFamily="18" charset="0"/>
              <a:ea typeface="Source Serif Pro" panose="020406030504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81CC43C-DB7B-D872-3209-27FA42B7C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24890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AE41095-036F-4377-A411-4CE17C19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1868557"/>
            <a:ext cx="10476658" cy="4989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200" dirty="0"/>
              <a:t>Operador ternário</a:t>
            </a:r>
          </a:p>
          <a:p>
            <a:pPr marL="0" indent="0">
              <a:buNone/>
            </a:pPr>
            <a:r>
              <a:rPr lang="pt-BR" b="0" i="0" dirty="0">
                <a:effectLst/>
              </a:rPr>
              <a:t>O operador ternário é um recurso para tomada de decisões com objetivo similar ao do 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if</a:t>
            </a:r>
            <a:r>
              <a:rPr lang="pt-BR" b="1" i="0" dirty="0">
                <a:solidFill>
                  <a:srgbClr val="002060"/>
                </a:solidFill>
                <a:effectLst/>
              </a:rPr>
              <a:t>/</a:t>
            </a:r>
            <a:r>
              <a:rPr lang="pt-BR" b="1" i="0" dirty="0" err="1">
                <a:solidFill>
                  <a:srgbClr val="002060"/>
                </a:solidFill>
                <a:effectLst/>
              </a:rPr>
              <a:t>else</a:t>
            </a:r>
            <a:r>
              <a:rPr lang="pt-BR" b="0" i="0" dirty="0">
                <a:effectLst/>
              </a:rPr>
              <a:t>, mas que é codificado em apenas uma linha.</a:t>
            </a:r>
            <a:br>
              <a:rPr lang="pt-BR" b="0" i="0" dirty="0">
                <a:effectLst/>
              </a:rPr>
            </a:br>
            <a:r>
              <a:rPr lang="pt-BR" b="0" i="0" dirty="0">
                <a:effectLst/>
              </a:rPr>
              <a:t>Sintaxe do operador ternário:</a:t>
            </a:r>
          </a:p>
          <a:p>
            <a:pPr marL="0" indent="0">
              <a:buNone/>
            </a:pPr>
            <a:endParaRPr lang="pt-BR" dirty="0">
              <a:solidFill>
                <a:schemeClr val="tx1">
                  <a:lumMod val="85000"/>
                </a:schemeClr>
              </a:solidFill>
              <a:ea typeface="Source Serif Pro" panose="0204060305040502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  <a:t>                    </a:t>
            </a:r>
            <a:br>
              <a:rPr lang="pt-BR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</a:br>
            <a:r>
              <a:rPr lang="pt-BR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  <a:t> 	condição ?      valor se for verdadeiro: valor ser for falso     </a:t>
            </a:r>
          </a:p>
          <a:p>
            <a:pPr marL="0" indent="0">
              <a:buNone/>
            </a:pPr>
            <a:r>
              <a:rPr lang="pt-BR" dirty="0">
                <a:solidFill>
                  <a:schemeClr val="tx1">
                    <a:lumMod val="85000"/>
                  </a:schemeClr>
                </a:solidFill>
                <a:ea typeface="Source Serif Pro" panose="02040603050405020204" pitchFamily="18" charset="0"/>
                <a:cs typeface="Times New Roman" panose="02020603050405020304" pitchFamily="18" charset="0"/>
              </a:rPr>
              <a:t>Ao avaliar a expressão booleana, caso ela seja verdadeira, o código 1, declarado após o ponto de interrogação (?) será executado; do contrário, o programa irá executar o código 2, declarado após os dois pontos (:).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FDB0D8-A1EF-D050-6101-DF484032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27" y="3616285"/>
            <a:ext cx="10279229" cy="78343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A438AD7-2094-22D5-16CD-F104C1AE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>
            <a:normAutofit/>
          </a:bodyPr>
          <a:lstStyle/>
          <a:p>
            <a:pPr rtl="0"/>
            <a:r>
              <a:rPr lang="pt-BR" sz="5400" dirty="0">
                <a:solidFill>
                  <a:srgbClr val="FFC000"/>
                </a:solidFill>
              </a:rPr>
              <a:t>+</a:t>
            </a:r>
            <a:r>
              <a:rPr lang="pt-BR" sz="5400" dirty="0"/>
              <a:t>Devs</a:t>
            </a:r>
            <a:r>
              <a:rPr lang="pt-BR" sz="5400" i="1" dirty="0">
                <a:solidFill>
                  <a:srgbClr val="FFC000"/>
                </a:solidFill>
              </a:rPr>
              <a:t>2</a:t>
            </a:r>
            <a:r>
              <a:rPr lang="pt-BR" sz="5400" dirty="0"/>
              <a:t>Blu</a:t>
            </a:r>
            <a:br>
              <a:rPr lang="pt-BR" sz="2800" dirty="0"/>
            </a:br>
            <a:r>
              <a:rPr lang="pt-BR" sz="3200" dirty="0">
                <a:solidFill>
                  <a:srgbClr val="FFC000"/>
                </a:solidFill>
              </a:rPr>
              <a:t>Linguagem de programação JAVA</a:t>
            </a:r>
          </a:p>
        </p:txBody>
      </p:sp>
    </p:spTree>
    <p:extLst>
      <p:ext uri="{BB962C8B-B14F-4D97-AF65-F5344CB8AC3E}">
        <p14:creationId xmlns:p14="http://schemas.microsoft.com/office/powerpoint/2010/main" val="30442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9A9B732D792E45BBFE12542A273F3A" ma:contentTypeVersion="1" ma:contentTypeDescription="Crie um novo documento." ma:contentTypeScope="" ma:versionID="40ef8acff63c8a13f7e93fd9a6553449">
  <xsd:schema xmlns:xsd="http://www.w3.org/2001/XMLSchema" xmlns:xs="http://www.w3.org/2001/XMLSchema" xmlns:p="http://schemas.microsoft.com/office/2006/metadata/properties" xmlns:ns2="a9a1a77d-4223-4ed2-9cc8-e4e99cc9cee6" targetNamespace="http://schemas.microsoft.com/office/2006/metadata/properties" ma:root="true" ma:fieldsID="928e8b43aaba1bfb362e6cd41e23ac42" ns2:_="">
    <xsd:import namespace="a9a1a77d-4223-4ed2-9cc8-e4e99cc9cee6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1a77d-4223-4ed2-9cc8-e4e99cc9cee6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983FC4-6034-4904-889C-61993DE79D53}"/>
</file>

<file path=customXml/itemProps2.xml><?xml version="1.0" encoding="utf-8"?>
<ds:datastoreItem xmlns:ds="http://schemas.openxmlformats.org/officeDocument/2006/customXml" ds:itemID="{FA8FADD3-0B52-483D-8AE0-5D2C483A7F62}"/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6216</TotalTime>
  <Words>1204</Words>
  <Application>Microsoft Office PowerPoint</Application>
  <PresentationFormat>Widescreen</PresentationFormat>
  <Paragraphs>160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Source Serif Pro</vt:lpstr>
      <vt:lpstr>Times New Roman</vt:lpstr>
      <vt:lpstr>Wingdings</vt:lpstr>
      <vt:lpstr>Assuntos educacionais 16X9</vt:lpstr>
      <vt:lpstr>+Devs2Blu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Programador de Sistemas UC1: Desenvolver Sistemas de informação Conceitos base da linguagem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  <vt:lpstr>+Devs2Blu Linguagem de programação 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do Título</dc:title>
  <dc:creator>heloisa moura</dc:creator>
  <cp:lastModifiedBy>heloisa moura</cp:lastModifiedBy>
  <cp:revision>136</cp:revision>
  <dcterms:created xsi:type="dcterms:W3CDTF">2023-01-13T21:45:43Z</dcterms:created>
  <dcterms:modified xsi:type="dcterms:W3CDTF">2024-09-13T02:48:30Z</dcterms:modified>
</cp:coreProperties>
</file>